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21"/>
  </p:notesMasterIdLst>
  <p:sldIdLst>
    <p:sldId id="353" r:id="rId5"/>
    <p:sldId id="352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5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tamaran" panose="00000500000000000000" pitchFamily="2" charset="0"/>
      <p:regular r:id="rId26"/>
      <p:bold r:id="rId27"/>
      <p:italic r:id="rId28"/>
      <p:boldItalic r:id="rId29"/>
    </p:embeddedFont>
    <p:embeddedFont>
      <p:font typeface="Catamaran Black" panose="00000A00000000000000" pitchFamily="2" charset="0"/>
      <p:bold r:id="rId30"/>
    </p:embeddedFont>
    <p:embeddedFont>
      <p:font typeface="Catamaran Medium" panose="00000600000000000000" pitchFamily="2" charset="0"/>
      <p:regular r:id="rId31"/>
    </p:embeddedFont>
    <p:embeddedFont>
      <p:font typeface="Catamaran Regular" panose="00000500000000000000" pitchFamily="2" charset="0"/>
      <p:regular r:id="rId32"/>
      <p:bold r:id="rId33"/>
    </p:embeddedFont>
    <p:embeddedFont>
      <p:font typeface="Fira Code" pitchFamily="1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F3B9EB0-E436-0549-8972-494A400ADAEA}">
          <p14:sldIdLst>
            <p14:sldId id="353"/>
            <p14:sldId id="352"/>
          </p14:sldIdLst>
        </p14:section>
        <p14:section name="Components" id="{BA2B1599-8DBC-466A-B2D1-7ED15F427E10}">
          <p14:sldIdLst>
            <p14:sldId id="355"/>
            <p14:sldId id="356"/>
            <p14:sldId id="357"/>
            <p14:sldId id="358"/>
          </p14:sldIdLst>
        </p14:section>
        <p14:section name="Create a Component" id="{C6188B40-63BC-40DD-B4E3-0E1241C95CAA}">
          <p14:sldIdLst>
            <p14:sldId id="359"/>
            <p14:sldId id="360"/>
          </p14:sldIdLst>
        </p14:section>
        <p14:section name="Define and Use Props" id="{EF8678D8-A23C-440E-8971-C4FCD48DA021}">
          <p14:sldIdLst>
            <p14:sldId id="361"/>
            <p14:sldId id="362"/>
          </p14:sldIdLst>
        </p14:section>
        <p14:section name="Use State" id="{989ED95E-9A3F-400A-BC90-992C0DB35672}">
          <p14:sldIdLst>
            <p14:sldId id="363"/>
            <p14:sldId id="364"/>
          </p14:sldIdLst>
        </p14:section>
        <p14:section name="Events" id="{68120E9A-4986-41CF-9E13-9D9CE5E767A8}">
          <p14:sldIdLst>
            <p14:sldId id="365"/>
            <p14:sldId id="366"/>
          </p14:sldIdLst>
        </p14:section>
        <p14:section name="Challenges" id="{49AF0A67-CD03-4F52-9735-F41A24B76957}">
          <p14:sldIdLst>
            <p14:sldId id="367"/>
          </p14:sldIdLst>
        </p14:section>
        <p14:section name="Back Cover" id="{B70B14CB-6EC0-9E48-8069-F8C9DF201C23}">
          <p14:sldIdLst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Ball" initials="NB" lastIdx="1" clrIdx="0">
    <p:extLst>
      <p:ext uri="{19B8F6BF-5375-455C-9EA6-DF929625EA0E}">
        <p15:presenceInfo xmlns:p15="http://schemas.microsoft.com/office/powerpoint/2012/main" userId="S::natalie.ball@bjss.com::5aab0556-39cb-4f7e-b883-b8e4d7b1da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BB"/>
    <a:srgbClr val="D90699"/>
    <a:srgbClr val="041E42"/>
    <a:srgbClr val="C8C8C8"/>
    <a:srgbClr val="D31248"/>
    <a:srgbClr val="112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4822" autoAdjust="0"/>
  </p:normalViewPr>
  <p:slideViewPr>
    <p:cSldViewPr snapToGrid="0">
      <p:cViewPr varScale="1">
        <p:scale>
          <a:sx n="73" d="100"/>
          <a:sy n="73" d="100"/>
        </p:scale>
        <p:origin x="20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5E38C-5A43-6046-A41F-EEE78292518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00190-DC35-734B-9649-B4753F9E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Visit the URL to fork the repository into your own repo if you wish.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2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pretty much never see </a:t>
            </a:r>
            <a:r>
              <a:rPr lang="en-GB" b="1" dirty="0"/>
              <a:t>v-on</a:t>
            </a:r>
            <a:r>
              <a:rPr lang="en-GB" b="0" dirty="0"/>
              <a:t> written in Vue applications, the </a:t>
            </a:r>
            <a:r>
              <a:rPr lang="en-GB" b="1" dirty="0"/>
              <a:t>@</a:t>
            </a:r>
            <a:r>
              <a:rPr lang="en-GB" b="0" dirty="0"/>
              <a:t> shorthand is used almost exclusively.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5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several ways to define emitters in </a:t>
            </a:r>
            <a:r>
              <a:rPr lang="en-GB" dirty="0" err="1"/>
              <a:t>defineEmits</a:t>
            </a:r>
            <a:r>
              <a:rPr lang="en-GB" dirty="0"/>
              <a:t>. The list here is the simplest, but you may want to use other options if you need to determine the variable type, e.g., if you’re using Typescript.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Vue documentation provides good examples on how to </a:t>
            </a:r>
            <a:r>
              <a:rPr lang="en-GB"/>
              <a:t>use </a:t>
            </a:r>
            <a:r>
              <a:rPr lang="en-GB" b="1"/>
              <a:t>v-for:</a:t>
            </a:r>
            <a:r>
              <a:rPr lang="en-GB" b="0"/>
              <a:t> and </a:t>
            </a:r>
            <a:r>
              <a:rPr lang="en-GB" b="1"/>
              <a:t>v-if:</a:t>
            </a:r>
            <a:r>
              <a:rPr lang="en-GB" b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Declarative: Declaring what needs to be done rather than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Options API returns a setup function containing state and functionality.</a:t>
            </a:r>
          </a:p>
          <a:p>
            <a:r>
              <a:rPr lang="en-GB" dirty="0"/>
              <a:t>Composition API allows for </a:t>
            </a:r>
            <a:r>
              <a:rPr lang="en-GB" dirty="0" err="1"/>
              <a:t>Javascript</a:t>
            </a:r>
            <a:r>
              <a:rPr lang="en-GB" dirty="0"/>
              <a:t> (or Typescript) to be written in a more normal manner.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9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Typically recommend using scopes styles.</a:t>
            </a:r>
          </a:p>
          <a:p>
            <a:r>
              <a:rPr lang="en-GB" dirty="0"/>
              <a:t>In this project, the global styles have been included as CSS files in the assets which are loaded into main.js.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Returns an object containing a </a:t>
            </a:r>
            <a:r>
              <a:rPr lang="en-GB" b="1" dirty="0"/>
              <a:t>value</a:t>
            </a:r>
            <a:r>
              <a:rPr lang="en-GB" dirty="0"/>
              <a:t> property.</a:t>
            </a:r>
          </a:p>
          <a:p>
            <a:r>
              <a:rPr lang="en-GB" dirty="0"/>
              <a:t>Computed properties are also a common method. These are pieces of state derived from some logic or calculation, for example, the big image selector in </a:t>
            </a:r>
            <a:r>
              <a:rPr lang="en-GB" dirty="0" err="1"/>
              <a:t>Bug.vue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00190-DC35-734B-9649-B4753F9EC6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s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34475-F37E-44D5-9D23-E6114DB071BC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90C82-C9FB-FE49-A6E8-F4E465101728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69C1C-AF54-47B7-9EB1-F58FBD71DE1D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09D44B-0B7D-8840-9DCA-1A814F71C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111204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29432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97072"/>
            <a:ext cx="11120400" cy="1856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72867C-762F-AD45-98C8-9833E7D5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210224"/>
            <a:ext cx="5284800" cy="376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207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9DF9AF2-61C7-594D-970E-105B9267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6356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18435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E7998D-9B80-BA47-ADA0-AB5A8A148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E292127-7931-F142-A296-FF4940175D9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723804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EBCA7-CF22-904D-B241-99CF2DD0CAF4}"/>
              </a:ext>
            </a:extLst>
          </p:cNvPr>
          <p:cNvSpPr/>
          <p:nvPr userDrawn="1"/>
        </p:nvSpPr>
        <p:spPr>
          <a:xfrm>
            <a:off x="6356338" y="2184023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DC8B9A37-5860-2248-AD19-69F5B18F9B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7A1E5F44-29F4-5D4D-A293-726114B4254D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E83EDB0-D6C4-AA4D-986B-93AD38E54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952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8293138" y="3600450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1CEF1B3-659E-624F-9765-CF34EC82F89A}"/>
              </a:ext>
            </a:extLst>
          </p:cNvPr>
          <p:cNvSpPr>
            <a:spLocks noGrp="1"/>
          </p:cNvSpPr>
          <p:nvPr>
            <p:ph idx="63" hasCustomPrompt="1"/>
          </p:nvPr>
        </p:nvSpPr>
        <p:spPr>
          <a:xfrm>
            <a:off x="4422000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5CE1B59-9352-9A44-8AAD-A21A24AD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82936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20BB97-7BA4-0A43-9052-BCF34C1B2FC2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422000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342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62C52D-005F-4D05-AF9C-93BA1475B0DA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02462-7B5A-B147-B006-93478918A07A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9AE0D-BC4D-41DB-A245-E1A019EB8C96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145F1B-3420-EF4A-98AA-DB883BD17A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43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119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52848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5284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04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3F34A12E-2FFE-8A48-928C-2B3F99BB596E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336000" y="882547"/>
            <a:ext cx="5305138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DE9123C-4583-AD4B-A6A0-177C44EBF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2563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080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2184023"/>
            <a:ext cx="6829200" cy="3769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68292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48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049A60-5BF2-7944-B9D2-B1BD21C3C9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35F99A-FBA4-1743-800D-F8F8E3351EE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A09F53D8-B732-344E-982B-AB583191F3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1CA538-2915-F544-84F8-18C015C3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2210223"/>
            <a:ext cx="5284800" cy="37430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1AD9449F-69C2-4245-AA9E-289003C34A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89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2AAF4406-6599-BF44-921A-7516EF93A26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24887" y="3600450"/>
            <a:ext cx="11120400" cy="2350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65BC55A-DE50-9F45-9164-D16ECD31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AF8F267-4EAC-A444-AFF6-CB307F1FDF9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24886" y="2176013"/>
            <a:ext cx="11116252" cy="3777278"/>
          </a:xfrm>
        </p:spPr>
        <p:txBody>
          <a:bodyPr lIns="216000" tIns="216000" rIns="216000" bIns="216000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20D957-0D4E-E447-B466-87B1D03A0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6069655-BA47-C940-8F02-B44EDB6EACB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24886" y="2176013"/>
            <a:ext cx="11116800" cy="3776400"/>
          </a:xfrm>
        </p:spPr>
        <p:txBody>
          <a:bodyPr lIns="216000" tIns="216000" rIns="216000" bIns="216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2E605D-47A9-174F-9A6C-FCAACAF30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ED4D-BA67-F349-AECD-C422D42ED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>
                <a:solidFill>
                  <a:srgbClr val="D90699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41470863-B2DD-49E4-8FF1-8A54624F22C3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EA48D28-58F6-0F43-926B-70D06A4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4" name="Picture 3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2CF20041-5C6E-CB43-B173-CE12233A0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19E1F77F-82BA-4245-A994-86A6D8352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A6058F-751B-644D-A787-42776CF0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DC64CCF-71AD-2845-9897-2FB089413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BC2A60C-09D8-4B42-A97A-902B74893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E33FB3EF-D68E-4E4C-8299-5EF940A3F40B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pic>
        <p:nvPicPr>
          <p:cNvPr id="40" name="Picture 39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65CE9213-0044-024E-BA51-EE64100D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35568C2-C2ED-5F49-9B24-B794CC004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040B8094-9A4E-5E45-B3ED-7398688A9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59464A9-2605-7447-9D2E-F4EC0C13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11EC755-7DF1-3448-BE70-DD9F5AC8C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503999" tIns="900000" rIns="503998" bIns="503998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47A7D52-9436-3244-A821-DF886C512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ACF458-2A78-FB4B-A354-F95E545000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ink Background">
    <p:bg>
      <p:bgPr>
        <a:gradFill>
          <a:gsLst>
            <a:gs pos="100000">
              <a:srgbClr val="D90699"/>
            </a:gs>
            <a:gs pos="0">
              <a:srgbClr val="D312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AD49C3-B224-394A-B553-52221E339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B8BD91-A96B-104C-BD7C-25D6B9D6B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Blue Background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79D68C2-2E6B-3F40-89CF-FB301A3F3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87799-9D43-4D4F-AA69-7655C9B0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Dark Blue Background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FDAEA1-1C85-4B48-ADBA-831A58CF8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66985AD-82E7-E448-A2EB-5E2F266AA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9292BF-C725-3841-876D-FDD73AAEE8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 baseline="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B8A971D-26C1-734E-AB8E-4087460F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8FAA1F2-00A5-5849-BA07-8582C336C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AEB8EC8-B37A-604E-9664-1E491C86133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35494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082AA225-D780-1A4B-9BBF-AE34575C0CF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B546802-24EA-A84A-86C2-9228A6723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D92C8E4-EF37-6F4F-8412-89434EE26D2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8DB7C8-AC23-E64D-9B9F-F3AAE8E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2428D7D-BE40-3443-A702-F2198F8373B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31436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F10B8-9B35-6E4C-B7D3-AAD9A69B7086}"/>
              </a:ext>
            </a:extLst>
          </p:cNvPr>
          <p:cNvSpPr txBox="1"/>
          <p:nvPr userDrawn="1"/>
        </p:nvSpPr>
        <p:spPr>
          <a:xfrm>
            <a:off x="0" y="7012426"/>
            <a:ext cx="7746274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6A71F5F-3F5F-2340-A8EA-03B96A6499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42C3214-C2E2-3546-AC39-5A2160588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8DFC247-A95D-4E40-92B0-F65D4FFC274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E32E40B-9326-8043-BD6D-742ED0BF9A8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945C2B-0E91-5A45-8346-DAC23555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A559B0A-9350-EE46-8C63-4F7ADE572DC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1E9D7292-B299-2A49-B92B-E64E8210E002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237477A-AC0F-1B43-A333-AD2BA17F3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77690A7-F53E-7444-AD77-ADF51E408A6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0CAED27C-0FC1-9B40-8462-D9DA609FA29C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19882D-A345-294C-A21A-552C5CAB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7F7565A-C621-1E44-8459-BDA5973A56C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97C673B7-DCCC-DA4F-AA5E-B164FAE8E18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B3A71466-AD54-2D42-9480-C794D92861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6BAC49AD-C7CA-7B41-ABD0-1B2AFD69822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868C5B3-C5BD-1843-BFFD-0492532B8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D90699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D90699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D90699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D0ABE6D2-D5E2-6346-87C0-01512EF634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79C1F026-BC36-3940-874A-A3EC27B69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E351D9A-458A-4146-8D98-920B3F3B2C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963EC49-A11B-F446-81A7-0B813994A7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23B982A-FF22-7247-89E3-163DCBF7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8DDD75CF-BBC7-A443-8D40-DDBAB2B8F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C85609DB-9A29-8641-8E70-241482194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D731E110-92E3-D246-92A1-0C691E4F7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F50D571E-FA6A-7B49-A468-1D83464B4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1EC646D-AC43-DD41-9DD9-4D3D94CF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E5D2536B-53F3-6344-AE73-4C4EAB5E5F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0C23157B-6985-9342-89FD-1D698737E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6C9716F-5350-D045-B1E9-769813547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2EBF5CE-4E1C-D14E-99EB-B295EE1628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FEAA3C8-C020-BC4B-8768-2B7432F8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4BF4500-1D06-E949-A97B-414B873A8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C123BA-4072-BB4E-9979-C7A6D5215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3CF6E2B-80F6-CA40-B454-397D0083B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3BF76C-B35F-8948-83E9-B72A1E29C4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4DAE3B8-F848-EF4C-B588-DA24EF3E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F414C2C9-EF5D-A948-A9E8-C672876662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A5FB5A0-608A-FC42-A7B2-B4C365A22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6FBCC5E-1668-4C49-8725-AA444FD51D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3CE84FDC-B6A8-7543-84CB-160BD2B90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F997F29A-5163-E040-8EB6-DA2AE56628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D995B682-6C49-4644-8D41-CB744A461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DBB151-EBF2-6E46-B4F9-9C23AC6C8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F3582504-E3CF-F947-9A35-1C31955DEB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65A417-7F81-AE42-8839-A2CE69E05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1A915E1-7D52-0040-87D8-8C67F5F843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4EC2007-21BC-A942-9ED6-33798B06AC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21712E6E-00CC-9745-9BA1-B0B93484EC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2534604-3E80-8C4A-A935-0F419B90F8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18E78F0-2120-CC41-B0EA-EB370106A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0DACFD26-6923-2343-B584-867A559AC8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A9C9D45-F384-5049-B71D-270A9E4B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482F2AB-5B0F-0542-BCBC-C7C9D0D4A8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0ACA649-3DA2-8641-B362-6C90955DB2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15950F26-3B7E-064D-BA70-6A2631CF4A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CE223FA-1635-9C4D-B1A0-5F94907E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792E05E-27DA-B44B-9494-108CEA67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0A7AE256-AAEA-5647-8037-2940A3D145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77D41C3-E6B3-2343-9E9F-2EB462115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A34D475F-3132-E948-A5A1-F2A66CB197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8AC285B3-3E7E-574E-A068-D990F9ADD2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4FEB4B5-CE8A-5342-80BC-C86B34586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5B9EF74-D27A-904C-A328-93A2FDBAFF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C6657-B6C7-0A47-915C-A2C289368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nk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DEDE7-11AE-7949-B25A-926E7534A5D4}"/>
              </a:ext>
            </a:extLst>
          </p:cNvPr>
          <p:cNvSpPr txBox="1"/>
          <p:nvPr userDrawn="1"/>
        </p:nvSpPr>
        <p:spPr>
          <a:xfrm>
            <a:off x="3982065" y="-7669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38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C8C8C8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C8C8C8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C8C8C8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C8C8C8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rk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36000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36000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336000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902C2-B86E-F64A-A054-539755F680EC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F50B2BEA-C95C-7943-8EEF-F1144C590C8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763999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9BC8129A-CAE9-A64A-94AD-CDFCA912B4D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63999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2489694-9121-5545-B300-E5A69074B0FC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3999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5E73ECD2-5CD6-D841-9A27-A63A9504A43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591687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62327970-3EB7-BC4D-926F-7781778B239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591687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731DE91-69B4-4840-9F00-6AF7856CB5E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591687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D17EA45-C25D-2646-A864-350497BA9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92E52DFC-156F-4E47-A1F8-577E0627D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595634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595633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3510-3051-BE40-A8E6-A38BCE7A8B13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296092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8" name="Picture Placeholder 8">
            <a:extLst>
              <a:ext uri="{FF2B5EF4-FFF2-40B4-BE49-F238E27FC236}">
                <a16:creationId xmlns:a16="http://schemas.microsoft.com/office/drawing/2014/main" id="{3D0949EF-059E-9545-B69A-4AA559A3E80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423203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484801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15B87579-4E4A-6C41-93CF-C3814504C7D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764000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244513F-BB13-304B-AAFD-3C7D75C23442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5684398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B990F2D-08F8-064D-9520-E254413A50F8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557287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615E5-FB70-5845-8A77-3E7E89B2A676}"/>
              </a:ext>
            </a:extLst>
          </p:cNvPr>
          <p:cNvSpPr txBox="1"/>
          <p:nvPr/>
        </p:nvSpPr>
        <p:spPr>
          <a:xfrm>
            <a:off x="524885" y="5911347"/>
            <a:ext cx="5571115" cy="241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© 2023 BJSS Limited. Registered in England with company number 2777575 VAT Number GB613295452. </a:t>
            </a:r>
          </a:p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‘Enterprise Agile®’ and ‘BJSS Enterprise Agile®’ are registered trademarks of BJSS Limited.</a:t>
            </a:r>
            <a:endParaRPr lang="en-US" sz="1000" b="0" i="0" dirty="0">
              <a:noFill/>
              <a:latin typeface="Catamaran" pitchFamily="2" charset="77"/>
              <a:cs typeface="Catamaran" pitchFamily="2" charset="7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13935C4-A5A7-7140-8090-FFD3554F9AEE}"/>
              </a:ext>
            </a:extLst>
          </p:cNvPr>
          <p:cNvSpPr txBox="1"/>
          <p:nvPr/>
        </p:nvSpPr>
        <p:spPr>
          <a:xfrm>
            <a:off x="524885" y="5301747"/>
            <a:ext cx="5571115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2200" b="1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bjss.com</a:t>
            </a:r>
          </a:p>
        </p:txBody>
      </p:sp>
    </p:spTree>
    <p:extLst>
      <p:ext uri="{BB962C8B-B14F-4D97-AF65-F5344CB8AC3E}">
        <p14:creationId xmlns:p14="http://schemas.microsoft.com/office/powerpoint/2010/main" val="1680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DC50F-FA23-B348-83D8-2DE5C4E07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5E10382-54CA-BE41-B5DE-B64B55E0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111204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204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598760"/>
            <a:ext cx="11120400" cy="235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E089B9-793C-3342-8176-F8421437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1BAE74-EFEC-0E4C-BC66-2674B732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5" y="2168523"/>
            <a:ext cx="11116800" cy="39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Standfirst 22pt</a:t>
            </a:r>
          </a:p>
          <a:p>
            <a:pPr marL="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lang="en-GB" dirty="0"/>
              <a:t>Subheading 18pt</a:t>
            </a:r>
          </a:p>
          <a:p>
            <a:pPr lvl="5"/>
            <a:r>
              <a:rPr lang="en-GB" dirty="0" err="1"/>
              <a:t>Bodycopy</a:t>
            </a:r>
            <a:r>
              <a:rPr lang="en-GB" dirty="0"/>
              <a:t> 16pt</a:t>
            </a:r>
          </a:p>
          <a:p>
            <a:pPr lvl="6"/>
            <a:r>
              <a:rPr lang="en-GB" dirty="0"/>
              <a:t>Bullet List 16pt</a:t>
            </a:r>
          </a:p>
          <a:p>
            <a:pPr lvl="7"/>
            <a:r>
              <a:rPr lang="en-GB" dirty="0"/>
              <a:t>Bullet List 14pt</a:t>
            </a:r>
          </a:p>
          <a:p>
            <a:pPr lvl="8"/>
            <a:r>
              <a:rPr lang="en-GB" dirty="0"/>
              <a:t>Bullet List 12pt</a:t>
            </a:r>
          </a:p>
          <a:p>
            <a:pPr lvl="2"/>
            <a:r>
              <a:rPr lang="en-US" dirty="0"/>
              <a:t>Bullet List 10pt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A9D04-C937-495D-94C5-471F25F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BJSS Master title style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4BA80-CA0B-6847-9136-D5DC392F77C1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A30C7-43FA-5144-99E4-F2A5C8FCE7B5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10AE-67C6-DD4A-848D-F82FDD08A72A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2" name="Table Placeholder 5">
            <a:extLst>
              <a:ext uri="{FF2B5EF4-FFF2-40B4-BE49-F238E27FC236}">
                <a16:creationId xmlns:a16="http://schemas.microsoft.com/office/drawing/2014/main" id="{C1D3D5CB-A1AF-D548-8E98-C8FC5D8873DC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3" name="Slide Number Placeholder 25">
            <a:extLst>
              <a:ext uri="{FF2B5EF4-FFF2-40B4-BE49-F238E27FC236}">
                <a16:creationId xmlns:a16="http://schemas.microsoft.com/office/drawing/2014/main" id="{E562149F-B7C6-2C44-9BE9-AA59C1296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2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2FFD-E0DD-AD44-83C3-D9BA9C739727}"/>
              </a:ext>
            </a:extLst>
          </p:cNvPr>
          <p:cNvGrpSpPr/>
          <p:nvPr userDrawn="1"/>
        </p:nvGrpSpPr>
        <p:grpSpPr>
          <a:xfrm>
            <a:off x="12412195" y="0"/>
            <a:ext cx="3107206" cy="3914693"/>
            <a:chOff x="12412195" y="0"/>
            <a:chExt cx="3107206" cy="3914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5932DC-3C5C-4CC8-AD43-5AC8C11988A6}"/>
                </a:ext>
              </a:extLst>
            </p:cNvPr>
            <p:cNvSpPr txBox="1"/>
            <p:nvPr/>
          </p:nvSpPr>
          <p:spPr>
            <a:xfrm>
              <a:off x="12412195" y="0"/>
              <a:ext cx="3107206" cy="759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dirty="0">
                  <a:latin typeface="+mj-lt"/>
                </a:rPr>
                <a:t>BJSS COLOUR PALETTE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latin typeface="+mn-lt"/>
                </a:rPr>
                <a:t>Only use secondary colours in conjunction</a:t>
              </a:r>
              <a:br>
                <a:rPr lang="en-GB" sz="1400" dirty="0">
                  <a:latin typeface="+mn-lt"/>
                </a:rPr>
              </a:br>
              <a:r>
                <a:rPr lang="en-GB" sz="1400" dirty="0">
                  <a:latin typeface="+mn-lt"/>
                </a:rPr>
                <a:t>with their PRIMARY counterpart.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F568D9-6C13-4042-BFCB-2414CC3BE40E}"/>
                </a:ext>
              </a:extLst>
            </p:cNvPr>
            <p:cNvGrpSpPr/>
            <p:nvPr userDrawn="1"/>
          </p:nvGrpSpPr>
          <p:grpSpPr>
            <a:xfrm>
              <a:off x="12412195" y="894894"/>
              <a:ext cx="2677578" cy="2334416"/>
              <a:chOff x="12412195" y="945694"/>
              <a:chExt cx="2677578" cy="23344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796FC-B1F6-0847-AD59-90F70A346574}"/>
                  </a:ext>
                </a:extLst>
              </p:cNvPr>
              <p:cNvSpPr/>
              <p:nvPr/>
            </p:nvSpPr>
            <p:spPr>
              <a:xfrm>
                <a:off x="12412195" y="1748085"/>
                <a:ext cx="1296000" cy="720000"/>
              </a:xfrm>
              <a:prstGeom prst="rect">
                <a:avLst/>
              </a:prstGeom>
              <a:solidFill>
                <a:srgbClr val="D90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</a:t>
                </a:r>
                <a:r>
                  <a:rPr lang="en-GB" sz="900" dirty="0">
                    <a:latin typeface="+mn-lt"/>
                  </a:rPr>
                  <a:t>(PRIMARY)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#D90699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217,6,153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6A2454-C129-2844-8D87-73334AC6E807}"/>
                  </a:ext>
                </a:extLst>
              </p:cNvPr>
              <p:cNvSpPr/>
              <p:nvPr/>
            </p:nvSpPr>
            <p:spPr>
              <a:xfrm>
                <a:off x="13793773" y="1748085"/>
                <a:ext cx="1296000" cy="720000"/>
              </a:xfrm>
              <a:prstGeom prst="rect">
                <a:avLst/>
              </a:prstGeom>
              <a:solidFill>
                <a:srgbClr val="D312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(SECONDARY)</a:t>
                </a:r>
              </a:p>
              <a:p>
                <a:pPr algn="ctr"/>
                <a:r>
                  <a:rPr lang="en-GB" sz="1000" dirty="0"/>
                  <a:t>#D31248</a:t>
                </a:r>
              </a:p>
              <a:p>
                <a:pPr algn="ctr"/>
                <a:r>
                  <a:rPr lang="en-GB" sz="1000" dirty="0"/>
                  <a:t>211,18,72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105E07-664A-4F24-9364-9D8C5EA12C96}"/>
                  </a:ext>
                </a:extLst>
              </p:cNvPr>
              <p:cNvSpPr/>
              <p:nvPr/>
            </p:nvSpPr>
            <p:spPr>
              <a:xfrm>
                <a:off x="12412195" y="945694"/>
                <a:ext cx="1296000" cy="720000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BJSS DARK BLUE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#041E42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4,30,66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5842F3-8D21-4FA9-9A4E-C9FA8A7C8B69}"/>
                  </a:ext>
                </a:extLst>
              </p:cNvPr>
              <p:cNvSpPr/>
              <p:nvPr/>
            </p:nvSpPr>
            <p:spPr>
              <a:xfrm>
                <a:off x="13793773" y="945694"/>
                <a:ext cx="1296000" cy="720000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GREY</a:t>
                </a:r>
                <a:endParaRPr lang="en-GB" sz="900" dirty="0"/>
              </a:p>
              <a:p>
                <a:pPr algn="ctr"/>
                <a:r>
                  <a:rPr lang="en-GB" sz="1000" dirty="0"/>
                  <a:t>#C8C8C8</a:t>
                </a:r>
              </a:p>
              <a:p>
                <a:pPr algn="ctr"/>
                <a:r>
                  <a:rPr lang="en-GB" sz="1000" dirty="0"/>
                  <a:t>200,200,200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F550B4-C941-463E-BF70-905938455FF9}"/>
                  </a:ext>
                </a:extLst>
              </p:cNvPr>
              <p:cNvSpPr/>
              <p:nvPr/>
            </p:nvSpPr>
            <p:spPr>
              <a:xfrm>
                <a:off x="12412195" y="2560110"/>
                <a:ext cx="1296000" cy="720000"/>
              </a:xfrm>
              <a:prstGeom prst="rect">
                <a:avLst/>
              </a:prstGeom>
              <a:solidFill>
                <a:srgbClr val="0047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(PRIMARY)</a:t>
                </a:r>
              </a:p>
              <a:p>
                <a:pPr algn="ctr"/>
                <a:r>
                  <a:rPr lang="en-GB" sz="1000" dirty="0"/>
                  <a:t>#0047BB</a:t>
                </a:r>
              </a:p>
              <a:p>
                <a:pPr algn="ctr"/>
                <a:r>
                  <a:rPr lang="en-GB" sz="1000" dirty="0"/>
                  <a:t>0,71,187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7EBCB-7E43-4FFB-B373-3CC12E41FF98}"/>
                  </a:ext>
                </a:extLst>
              </p:cNvPr>
              <p:cNvSpPr/>
              <p:nvPr/>
            </p:nvSpPr>
            <p:spPr>
              <a:xfrm>
                <a:off x="13793773" y="2560110"/>
                <a:ext cx="1296000" cy="720000"/>
              </a:xfrm>
              <a:prstGeom prst="rect">
                <a:avLst/>
              </a:prstGeom>
              <a:solidFill>
                <a:srgbClr val="112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</a:t>
                </a:r>
                <a:r>
                  <a:rPr lang="en-GB" sz="900" baseline="0" dirty="0"/>
                  <a:t>SECONDARY</a:t>
                </a:r>
                <a:r>
                  <a:rPr lang="en-GB" sz="900" dirty="0"/>
                  <a:t>)</a:t>
                </a:r>
              </a:p>
              <a:p>
                <a:pPr algn="ctr"/>
                <a:r>
                  <a:rPr lang="en-GB" sz="1000" dirty="0"/>
                  <a:t>#11257E</a:t>
                </a:r>
              </a:p>
              <a:p>
                <a:pPr algn="ctr"/>
                <a:r>
                  <a:rPr lang="en-GB" sz="1000" dirty="0"/>
                  <a:t>17,37,126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FB907-6160-4BC6-9334-5D1432AFF72C}"/>
                </a:ext>
              </a:extLst>
            </p:cNvPr>
            <p:cNvSpPr txBox="1"/>
            <p:nvPr/>
          </p:nvSpPr>
          <p:spPr>
            <a:xfrm>
              <a:off x="12412195" y="3432510"/>
              <a:ext cx="2677578" cy="4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j-lt"/>
                </a:rPr>
                <a:t>HEADING: CATAMARAN BLACK</a:t>
              </a:r>
            </a:p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n-lt"/>
                </a:rPr>
                <a:t>Body: Catamaran</a:t>
              </a:r>
            </a:p>
          </p:txBody>
        </p:sp>
      </p:grpSp>
      <p:pic>
        <p:nvPicPr>
          <p:cNvPr id="43" name="Picture 22">
            <a:extLst>
              <a:ext uri="{FF2B5EF4-FFF2-40B4-BE49-F238E27FC236}">
                <a16:creationId xmlns:a16="http://schemas.microsoft.com/office/drawing/2014/main" id="{DE0B0AA4-B6E6-4FB2-816C-E569A8AF0069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639BB7-C17B-473F-83EA-9A26E3C007EB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63575-3CCD-4764-B7B7-AE8EAD5B295D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7" name="Table Placeholder 5">
            <a:extLst>
              <a:ext uri="{FF2B5EF4-FFF2-40B4-BE49-F238E27FC236}">
                <a16:creationId xmlns:a16="http://schemas.microsoft.com/office/drawing/2014/main" id="{841B7C42-FD86-4B9F-80A4-D806CBEB7823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746-C7F0-3944-851D-C0775E86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73" r:id="rId4"/>
    <p:sldLayoutId id="2147483718" r:id="rId5"/>
    <p:sldLayoutId id="2147483719" r:id="rId6"/>
    <p:sldLayoutId id="2147483677" r:id="rId7"/>
    <p:sldLayoutId id="2147483708" r:id="rId8"/>
    <p:sldLayoutId id="2147483712" r:id="rId9"/>
    <p:sldLayoutId id="2147483690" r:id="rId10"/>
    <p:sldLayoutId id="2147483691" r:id="rId11"/>
    <p:sldLayoutId id="2147483720" r:id="rId12"/>
    <p:sldLayoutId id="2147483714" r:id="rId13"/>
    <p:sldLayoutId id="2147483706" r:id="rId14"/>
    <p:sldLayoutId id="2147483703" r:id="rId15"/>
    <p:sldLayoutId id="2147483705" r:id="rId16"/>
    <p:sldLayoutId id="2147483721" r:id="rId17"/>
    <p:sldLayoutId id="2147483722" r:id="rId18"/>
    <p:sldLayoutId id="2147483709" r:id="rId19"/>
    <p:sldLayoutId id="2147483723" r:id="rId20"/>
    <p:sldLayoutId id="2147483711" r:id="rId21"/>
    <p:sldLayoutId id="2147483704" r:id="rId22"/>
    <p:sldLayoutId id="2147483710" r:id="rId23"/>
    <p:sldLayoutId id="2147483724" r:id="rId24"/>
    <p:sldLayoutId id="2147483695" r:id="rId25"/>
    <p:sldLayoutId id="2147483702" r:id="rId26"/>
    <p:sldLayoutId id="2147483715" r:id="rId27"/>
    <p:sldLayoutId id="2147483669" r:id="rId28"/>
    <p:sldLayoutId id="2147483743" r:id="rId29"/>
    <p:sldLayoutId id="2147483696" r:id="rId30"/>
    <p:sldLayoutId id="2147483726" r:id="rId31"/>
    <p:sldLayoutId id="2147483727" r:id="rId32"/>
    <p:sldLayoutId id="2147483725" r:id="rId33"/>
    <p:sldLayoutId id="2147483675" r:id="rId34"/>
    <p:sldLayoutId id="2147483687" r:id="rId35"/>
    <p:sldLayoutId id="2147483697" r:id="rId36"/>
    <p:sldLayoutId id="2147483698" r:id="rId37"/>
    <p:sldLayoutId id="2147483730" r:id="rId38"/>
    <p:sldLayoutId id="2147483729" r:id="rId39"/>
    <p:sldLayoutId id="2147483728" r:id="rId40"/>
    <p:sldLayoutId id="2147483694" r:id="rId41"/>
    <p:sldLayoutId id="2147483731" r:id="rId42"/>
    <p:sldLayoutId id="2147483732" r:id="rId43"/>
    <p:sldLayoutId id="2147483733" r:id="rId44"/>
    <p:sldLayoutId id="2147483692" r:id="rId45"/>
    <p:sldLayoutId id="2147483734" r:id="rId46"/>
    <p:sldLayoutId id="2147483735" r:id="rId47"/>
    <p:sldLayoutId id="2147483736" r:id="rId48"/>
    <p:sldLayoutId id="2147483693" r:id="rId49"/>
    <p:sldLayoutId id="2147483737" r:id="rId50"/>
    <p:sldLayoutId id="2147483738" r:id="rId51"/>
    <p:sldLayoutId id="2147483739" r:id="rId52"/>
    <p:sldLayoutId id="2147483668" r:id="rId53"/>
    <p:sldLayoutId id="2147483740" r:id="rId54"/>
    <p:sldLayoutId id="2147483741" r:id="rId55"/>
    <p:sldLayoutId id="2147483742" r:id="rId56"/>
    <p:sldLayoutId id="2147483716" r:id="rId57"/>
    <p:sldLayoutId id="2147483699" r:id="rId58"/>
    <p:sldLayoutId id="2147483700" r:id="rId59"/>
    <p:sldLayoutId id="2147483671" r:id="rId60"/>
    <p:sldLayoutId id="2147483686" r:id="rId61"/>
    <p:sldLayoutId id="2147483707" r:id="rId62"/>
    <p:sldLayoutId id="2147483685" r:id="rId63"/>
    <p:sldLayoutId id="2147483678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baseline="0">
          <a:solidFill>
            <a:srgbClr val="041E42"/>
          </a:solidFill>
          <a:latin typeface="Catamaran Black" pitchFamily="2" charset="77"/>
          <a:ea typeface="+mj-ea"/>
          <a:cs typeface="Catamaran Black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2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 baseline="0">
          <a:solidFill>
            <a:schemeClr val="accent3"/>
          </a:solidFill>
          <a:latin typeface="Catamaran" pitchFamily="2" charset="77"/>
          <a:ea typeface="+mn-ea"/>
          <a:cs typeface="Catamaran" pitchFamily="2" charset="77"/>
        </a:defRPr>
      </a:lvl2pPr>
      <a:lvl3pPr marL="144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defRPr sz="1000" b="0" i="0" kern="1200" baseline="0">
          <a:solidFill>
            <a:srgbClr val="041E42"/>
          </a:solidFill>
          <a:latin typeface="Catamaran" pitchFamily="2" charset="77"/>
          <a:ea typeface="+mn-ea"/>
          <a:cs typeface="Catamaran" pitchFamily="2" charset="77"/>
        </a:defRPr>
      </a:lvl3pPr>
      <a:lvl4pPr marL="342000" marR="0" indent="-342000" algn="l" defTabSz="3600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Char char="&gt;"/>
        <a:tabLst/>
        <a:defRPr sz="1800" b="0" i="0" kern="120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4pPr>
      <a:lvl5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+mj-lt"/>
        <a:buAutoNum type="arabicPeriod"/>
        <a:defRPr sz="18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5pPr>
      <a:lvl6pPr marL="12700" marR="0" indent="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Tx/>
        <a:buFont typeface="+mj-lt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38" marR="0" indent="-28575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3"/>
        </a:buClr>
        <a:buSzTx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200" b="0" i="0" kern="1200">
          <a:solidFill>
            <a:schemeClr val="tx1"/>
          </a:solidFill>
          <a:latin typeface="Catamaran" pitchFamily="2" charset="77"/>
          <a:ea typeface="+mn-ea"/>
          <a:cs typeface="Catamaran" pitchFamily="2" charset="7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orient="horz" pos="2047">
          <p15:clr>
            <a:srgbClr val="F26B43"/>
          </p15:clr>
        </p15:guide>
        <p15:guide id="18" orient="horz" pos="164">
          <p15:clr>
            <a:srgbClr val="F26B43"/>
          </p15:clr>
        </p15:guide>
        <p15:guide id="19" pos="325">
          <p15:clr>
            <a:srgbClr val="F26B43"/>
          </p15:clr>
        </p15:guide>
        <p15:guide id="20" pos="2593">
          <p15:clr>
            <a:srgbClr val="F26B43"/>
          </p15:clr>
        </p15:guide>
        <p15:guide id="21" pos="2706">
          <p15:clr>
            <a:srgbClr val="F26B43"/>
          </p15:clr>
        </p15:guide>
        <p15:guide id="22" pos="4974">
          <p15:clr>
            <a:srgbClr val="F26B43"/>
          </p15:clr>
        </p15:guide>
        <p15:guide id="23" pos="5065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550">
          <p15:clr>
            <a:srgbClr val="F26B43"/>
          </p15:clr>
        </p15:guide>
        <p15:guide id="26" orient="horz" pos="1049">
          <p15:clr>
            <a:srgbClr val="F26B43"/>
          </p15:clr>
        </p15:guide>
        <p15:guide id="27" orient="horz" pos="1366">
          <p15:clr>
            <a:srgbClr val="F26B43"/>
          </p15:clr>
        </p15:guide>
        <p15:guide id="28" orient="horz" pos="1752">
          <p15:clr>
            <a:srgbClr val="F26B43"/>
          </p15:clr>
        </p15:guide>
        <p15:guide id="29" orient="horz" pos="3974">
          <p15:clr>
            <a:srgbClr val="F26B43"/>
          </p15:clr>
        </p15:guide>
        <p15:guide id="30" orient="horz" pos="4088">
          <p15:clr>
            <a:srgbClr val="F26B43"/>
          </p15:clr>
        </p15:guide>
        <p15:guide id="31" orient="horz" pos="3884">
          <p15:clr>
            <a:srgbClr val="F26B43"/>
          </p15:clr>
        </p15:guide>
        <p15:guide id="3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356F4-17C2-204E-81BF-A1D0D1760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Robert Manders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AE4E9-95F2-E040-972D-0DF76C73A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February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9DACD-AFBC-5444-B3BF-B0D369109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700" y="1244128"/>
            <a:ext cx="7801179" cy="1071234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D51D8-6E92-C4B2-12E4-62AD7FA5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6" y="2574003"/>
            <a:ext cx="7275787" cy="2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V-bind: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166539"/>
            <a:ext cx="5284800" cy="3163107"/>
          </a:xfrm>
        </p:spPr>
        <p:txBody>
          <a:bodyPr/>
          <a:lstStyle/>
          <a:p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v-bind: </a:t>
            </a:r>
            <a:r>
              <a:rPr lang="en-GB" dirty="0"/>
              <a:t>allows us to bind a variable or piece of state to a component or element.</a:t>
            </a:r>
          </a:p>
          <a:p>
            <a:r>
              <a:rPr lang="en-GB" dirty="0"/>
              <a:t>Allows us to bind to props, or other attributes such as an element’s class.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shorthand for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v-bind:</a:t>
            </a:r>
            <a:r>
              <a:rPr lang="en-GB" dirty="0"/>
              <a:t> is a colon.</a:t>
            </a:r>
          </a:p>
          <a:p>
            <a:pPr lvl="1"/>
            <a:r>
              <a:rPr lang="en-GB" dirty="0">
                <a:latin typeface="Fira Code" pitchFamily="1" charset="0"/>
                <a:ea typeface="Fira Code" pitchFamily="1" charset="0"/>
                <a:cs typeface="Fira Code" pitchFamily="1" charset="0"/>
              </a:rPr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7DF78-4707-7957-1479-5E57A3FC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9" y="3002319"/>
            <a:ext cx="5602628" cy="1692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63E177-251D-691C-6EFA-4715F122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23" y="4633537"/>
            <a:ext cx="4396489" cy="1701867"/>
          </a:xfrm>
          <a:prstGeom prst="rect">
            <a:avLst/>
          </a:prstGeom>
        </p:spPr>
      </p:pic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15E878A1-F95D-BD07-A487-2162999AC5A2}"/>
              </a:ext>
            </a:extLst>
          </p:cNvPr>
          <p:cNvSpPr txBox="1">
            <a:spLocks/>
          </p:cNvSpPr>
          <p:nvPr/>
        </p:nvSpPr>
        <p:spPr>
          <a:xfrm>
            <a:off x="6356338" y="2166539"/>
            <a:ext cx="5284800" cy="3955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Create a variable to hold our score state.</a:t>
            </a:r>
          </a:p>
          <a:p>
            <a:pPr lvl="1"/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This will be temporary for now just to see this working.</a:t>
            </a:r>
          </a:p>
          <a:p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endParaRPr lang="en-GB" dirty="0">
              <a:latin typeface="+mn-lt"/>
              <a:ea typeface="Fira Code" pitchFamily="1" charset="0"/>
              <a:cs typeface="Fira Code" pitchFamily="1" charset="0"/>
            </a:endParaRPr>
          </a:p>
          <a:p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Import and add the score component to </a:t>
            </a:r>
            <a:r>
              <a:rPr lang="en-GB" b="1" dirty="0" err="1">
                <a:solidFill>
                  <a:srgbClr val="D90699"/>
                </a:solidFill>
                <a:latin typeface="+mn-lt"/>
                <a:ea typeface="Fira Code" pitchFamily="1" charset="0"/>
                <a:cs typeface="Fira Code" pitchFamily="1" charset="0"/>
              </a:rPr>
              <a:t>App.vue</a:t>
            </a: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.</a:t>
            </a:r>
          </a:p>
          <a:p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Use the shorthand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:</a:t>
            </a:r>
            <a:r>
              <a:rPr lang="en-GB" dirty="0">
                <a:latin typeface="+mn-lt"/>
                <a:ea typeface="Fira Code" pitchFamily="1" charset="0"/>
                <a:cs typeface="Fira Code" pitchFamily="1" charset="0"/>
              </a:rPr>
              <a:t> to bind the score variable to our score prop.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590D16-67B7-2E46-66DC-F798727AA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62" y="2358544"/>
            <a:ext cx="3877513" cy="19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Vue has a few ways of managing reactive state.</a:t>
            </a:r>
          </a:p>
          <a:p>
            <a:r>
              <a:rPr lang="en-GB" dirty="0"/>
              <a:t>The simplest and most common is with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.</a:t>
            </a:r>
          </a:p>
          <a:p>
            <a:r>
              <a:rPr lang="en-GB" dirty="0"/>
              <a:t>We can define a piece of state by passing the value into the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method.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Ref()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3AFAB-6B0D-B0B5-B0DE-78FC7511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9" y="2981992"/>
            <a:ext cx="5439685" cy="2301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B331E-57D4-F4CB-DD94-2A1C2AD0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76" y="2192991"/>
            <a:ext cx="5750862" cy="2226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AA284-D0A9-B787-2885-185B8EE5C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379" y="4410972"/>
            <a:ext cx="4693475" cy="2114467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241792" y="2210224"/>
            <a:ext cx="5439685" cy="37430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The value of a piece of state can be accessed via the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value</a:t>
            </a:r>
            <a:r>
              <a:rPr lang="en-GB" dirty="0"/>
              <a:t> method in our script.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Templates will access the value automatically, so we can pass in our state like any other variable.</a:t>
            </a:r>
          </a:p>
          <a:p>
            <a:endParaRPr lang="en-GB" dirty="0"/>
          </a:p>
          <a:p>
            <a:pPr marL="0" indent="0">
              <a:buFont typeface="Catamaran Regular" pitchFamily="2" charset="77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1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to store the state for our score.</a:t>
            </a:r>
          </a:p>
          <a:p>
            <a:r>
              <a:rPr lang="en-GB" dirty="0"/>
              <a:t>You can replace the existing score variable with the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ref()</a:t>
            </a:r>
            <a:r>
              <a:rPr lang="en-GB" dirty="0"/>
              <a:t> method.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Store and update our score state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241792" y="2210223"/>
            <a:ext cx="5439685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Now create a function to let us update our state.</a:t>
            </a:r>
          </a:p>
          <a:p>
            <a:r>
              <a:rPr lang="en-GB" dirty="0"/>
              <a:t>Remember, we need to access the value property to read and update the ref in our script.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will use the function shortly to update our score.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367C7-1B18-AABA-A810-19607888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2" y="2813707"/>
            <a:ext cx="4654833" cy="1988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094C7-3D41-8452-297D-9C56CA2E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88" y="2794421"/>
            <a:ext cx="5225976" cy="25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Vue uses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v-on:</a:t>
            </a:r>
            <a:r>
              <a:rPr lang="en-GB" dirty="0"/>
              <a:t> to handle events, such as click events, on elements in your template.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shorthand for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v-on:</a:t>
            </a:r>
            <a:r>
              <a:rPr lang="en-GB" dirty="0"/>
              <a:t> is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@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Event handlers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241792" y="2210223"/>
            <a:ext cx="5439685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Use the shorthand to create a button and pass in our </a:t>
            </a:r>
            <a:r>
              <a:rPr lang="en-GB" dirty="0" err="1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updateScore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()</a:t>
            </a:r>
            <a:r>
              <a:rPr lang="en-GB" dirty="0">
                <a:solidFill>
                  <a:schemeClr val="accent1"/>
                </a:solidFill>
                <a:latin typeface="+mn-lt"/>
                <a:ea typeface="Fira Code" pitchFamily="1" charset="0"/>
                <a:cs typeface="Fira Code" pitchFamily="1" charset="0"/>
              </a:rPr>
              <a:t> </a:t>
            </a:r>
            <a:r>
              <a:rPr lang="en-GB" dirty="0"/>
              <a:t>function as the action.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click the button you should see the score increase.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BC3C1-81C6-2E3F-E977-77B884A6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4838"/>
            <a:ext cx="5439685" cy="1456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1195EE-13CE-9FA2-B039-ADECC22F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3" y="2512468"/>
            <a:ext cx="5592885" cy="15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25976" cy="3743068"/>
          </a:xfrm>
        </p:spPr>
        <p:txBody>
          <a:bodyPr>
            <a:normAutofit/>
          </a:bodyPr>
          <a:lstStyle/>
          <a:p>
            <a:r>
              <a:rPr lang="en-GB" dirty="0"/>
              <a:t>Define a ‘scored’ event emitter in </a:t>
            </a:r>
            <a:r>
              <a:rPr lang="en-GB" dirty="0" err="1"/>
              <a:t>Bug.vue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Write a function to emit the event when we score.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Emit custom events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DAB1715-FCB3-7178-F82E-E67EF9BA0C28}"/>
              </a:ext>
            </a:extLst>
          </p:cNvPr>
          <p:cNvSpPr txBox="1">
            <a:spLocks/>
          </p:cNvSpPr>
          <p:nvPr/>
        </p:nvSpPr>
        <p:spPr>
          <a:xfrm>
            <a:off x="6241792" y="2210223"/>
            <a:ext cx="5439685" cy="38683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Use a click handler on our bug-container div to trigger the score() function.</a:t>
            </a:r>
          </a:p>
          <a:p>
            <a:r>
              <a:rPr lang="en-GB" dirty="0"/>
              <a:t>In </a:t>
            </a:r>
            <a:r>
              <a:rPr lang="en-GB" dirty="0" err="1"/>
              <a:t>App.vue</a:t>
            </a:r>
            <a:r>
              <a:rPr lang="en-GB" dirty="0"/>
              <a:t>, import the Bug component and add some bugs to the template.</a:t>
            </a:r>
          </a:p>
          <a:p>
            <a:r>
              <a:rPr lang="en-GB" dirty="0"/>
              <a:t>Use the scored event to trigger the </a:t>
            </a:r>
            <a:r>
              <a:rPr lang="en-GB" dirty="0" err="1"/>
              <a:t>updateScore</a:t>
            </a:r>
            <a:r>
              <a:rPr lang="en-GB" dirty="0"/>
              <a:t>() function.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Don’t forget to delete the button we created previously.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11F1-5843-0ECD-175B-6E7CF89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2229902"/>
            <a:ext cx="5146494" cy="1554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AB68C-083D-ED7F-B843-E39619287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3908781"/>
            <a:ext cx="4319451" cy="2747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45241-785A-2689-6CEB-03C40902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225976" cy="18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8EF-390E-A647-A3D6-E066F1E5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91CD8-F914-7646-8186-99A737FFA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F6E4D-7D9D-5648-B334-10B47E75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B576E-F3D6-5B44-B03C-9808032AB7B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to render multiple Bug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8A90-5CC0-7A44-A7D8-1242204DBC85}"/>
              </a:ext>
            </a:extLst>
          </p:cNvPr>
          <p:cNvSpPr>
            <a:spLocks noGrp="1"/>
          </p:cNvSpPr>
          <p:nvPr>
            <p:ph sz="quarter" idx="63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to set up a start button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87804-190D-AE4B-AFD9-A31CC40C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can also be used to iterate over lists, for example, a list of articles on a blog.</a:t>
            </a:r>
          </a:p>
          <a:p>
            <a:r>
              <a:rPr lang="en-GB" dirty="0"/>
              <a:t>It can also be used to render a number of items depending on a variable.</a:t>
            </a:r>
          </a:p>
          <a:p>
            <a:r>
              <a:rPr lang="en-GB" dirty="0"/>
              <a:t>Currently, we just have several Bug components in our template.</a:t>
            </a:r>
          </a:p>
          <a:p>
            <a:r>
              <a:rPr lang="en-GB" dirty="0"/>
              <a:t>We can tidy this up by using v-for: to render the number of bugs we need depending on a variable.</a:t>
            </a:r>
          </a:p>
          <a:p>
            <a:r>
              <a:rPr lang="en-GB" dirty="0"/>
              <a:t>Create a variable for the number of bugs you want, then 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v-for:</a:t>
            </a:r>
            <a:r>
              <a:rPr lang="en-GB" dirty="0"/>
              <a:t> to render them.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A94A92-B40A-A54C-AC80-4807D9E0DFA6}"/>
              </a:ext>
            </a:extLst>
          </p:cNvPr>
          <p:cNvSpPr>
            <a:spLocks noGrp="1"/>
          </p:cNvSpPr>
          <p:nvPr>
            <p:ph idx="6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allows us to conditionally render a component or element based on a condition.</a:t>
            </a:r>
          </a:p>
          <a:p>
            <a:r>
              <a:rPr lang="en-GB" dirty="0"/>
              <a:t>Currently, our game starts immediately when the page loads.</a:t>
            </a:r>
          </a:p>
          <a:p>
            <a:r>
              <a:rPr lang="en-GB" dirty="0"/>
              <a:t>Create a start button component and some state to track if the game has been started.</a:t>
            </a:r>
          </a:p>
          <a:p>
            <a:r>
              <a:rPr lang="en-GB" dirty="0"/>
              <a:t>Use </a:t>
            </a:r>
            <a:r>
              <a:rPr lang="en-GB" dirty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v-if:</a:t>
            </a:r>
            <a:r>
              <a:rPr lang="en-GB" dirty="0"/>
              <a:t> to only show the game container if the start button has been clicked.</a:t>
            </a:r>
          </a:p>
        </p:txBody>
      </p:sp>
    </p:spTree>
    <p:extLst>
      <p:ext uri="{BB962C8B-B14F-4D97-AF65-F5344CB8AC3E}">
        <p14:creationId xmlns:p14="http://schemas.microsoft.com/office/powerpoint/2010/main" val="19705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1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2B2E1-CBB0-FB41-AC7C-314DC294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3598760"/>
            <a:ext cx="11120400" cy="1820528"/>
          </a:xfrm>
        </p:spPr>
        <p:txBody>
          <a:bodyPr/>
          <a:lstStyle/>
          <a:p>
            <a:r>
              <a:rPr lang="en-GB" sz="1400" dirty="0"/>
              <a:t>Uses standard HTML, CSS and </a:t>
            </a:r>
            <a:r>
              <a:rPr lang="en-GB" sz="1400" dirty="0" err="1"/>
              <a:t>Javascript</a:t>
            </a:r>
            <a:endParaRPr lang="en-GB" sz="1400" dirty="0"/>
          </a:p>
          <a:p>
            <a:r>
              <a:rPr lang="en-GB" sz="1400" dirty="0"/>
              <a:t>Capable of using SASS/SCSS and Typescript</a:t>
            </a:r>
          </a:p>
          <a:p>
            <a:r>
              <a:rPr lang="en-GB" sz="1400" dirty="0"/>
              <a:t>Wide ecosystem of products to provide additional functionality, such as client-side routing (Vue Router) and state management (</a:t>
            </a:r>
            <a:r>
              <a:rPr lang="en-GB" sz="1400" dirty="0" err="1"/>
              <a:t>Pinia</a:t>
            </a:r>
            <a:r>
              <a:rPr lang="en-GB" sz="1400" dirty="0"/>
              <a:t>)</a:t>
            </a:r>
          </a:p>
          <a:p>
            <a:r>
              <a:rPr lang="en-GB" sz="1400" dirty="0"/>
              <a:t>Reactive state</a:t>
            </a:r>
          </a:p>
          <a:p>
            <a:r>
              <a:rPr lang="en-GB" sz="1400" dirty="0"/>
              <a:t>Clean, concise single file components</a:t>
            </a:r>
          </a:p>
          <a:p>
            <a:r>
              <a:rPr lang="en-GB" sz="1400" dirty="0"/>
              <a:t>Excellent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76819-D457-F246-A513-B899EABD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Vue 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5EC34-E93A-404D-894C-357D0711B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B90C8-4F3C-9649-A18D-21542C71B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declarative, component based </a:t>
            </a:r>
            <a:r>
              <a:rPr lang="en-GB" dirty="0" err="1"/>
              <a:t>Javascript</a:t>
            </a:r>
            <a:r>
              <a:rPr lang="en-GB" dirty="0"/>
              <a:t> framework for building front end web applications.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FF341-7443-6D4B-8BDF-78F48C7F9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24A610D-4708-4F69-D72A-2E2DF0A2C302}"/>
              </a:ext>
            </a:extLst>
          </p:cNvPr>
          <p:cNvSpPr txBox="1">
            <a:spLocks/>
          </p:cNvSpPr>
          <p:nvPr/>
        </p:nvSpPr>
        <p:spPr>
          <a:xfrm>
            <a:off x="524886" y="5652527"/>
            <a:ext cx="5284800" cy="3234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44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0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b="1" dirty="0">
                <a:solidFill>
                  <a:srgbClr val="D90699"/>
                </a:solidFill>
              </a:rPr>
              <a:t>vuejs.org/guide</a:t>
            </a:r>
          </a:p>
        </p:txBody>
      </p:sp>
    </p:spTree>
    <p:extLst>
      <p:ext uri="{BB962C8B-B14F-4D97-AF65-F5344CB8AC3E}">
        <p14:creationId xmlns:p14="http://schemas.microsoft.com/office/powerpoint/2010/main" val="1452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6257F-B4D8-F116-3E46-C8CD7BCA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59" y="258773"/>
            <a:ext cx="9055881" cy="63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84800" cy="3765230"/>
          </a:xfrm>
        </p:spPr>
        <p:txBody>
          <a:bodyPr>
            <a:normAutofit/>
          </a:bodyPr>
          <a:lstStyle/>
          <a:p>
            <a:r>
              <a:rPr lang="en-GB" dirty="0"/>
              <a:t>Uses HTML-like markup to layout the DOM elements.</a:t>
            </a:r>
          </a:p>
          <a:p>
            <a:r>
              <a:rPr lang="en-GB" dirty="0"/>
              <a:t>Use classes and IDs for styling.</a:t>
            </a:r>
          </a:p>
          <a:p>
            <a:r>
              <a:rPr lang="en-GB" dirty="0"/>
              <a:t>Allows variables and state to be referenced in or bound to elements.</a:t>
            </a:r>
          </a:p>
          <a:p>
            <a:r>
              <a:rPr lang="en-GB" dirty="0"/>
              <a:t>Will automatically update the DOM when state changes.</a:t>
            </a:r>
          </a:p>
          <a:p>
            <a:r>
              <a:rPr lang="en-GB" dirty="0"/>
              <a:t>Provides event handlers on elements.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template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330FE-35B2-F5AA-EDC6-00EC012D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38" y="2134224"/>
            <a:ext cx="5284800" cy="258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838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2210224"/>
            <a:ext cx="5284800" cy="3743068"/>
          </a:xfrm>
        </p:spPr>
        <p:txBody>
          <a:bodyPr>
            <a:normAutofit/>
          </a:bodyPr>
          <a:lstStyle/>
          <a:p>
            <a:r>
              <a:rPr lang="en-GB" dirty="0"/>
              <a:t>Uses the </a:t>
            </a:r>
            <a:r>
              <a:rPr lang="en-GB" b="1" dirty="0"/>
              <a:t>Options</a:t>
            </a:r>
            <a:r>
              <a:rPr lang="en-GB" dirty="0"/>
              <a:t> or </a:t>
            </a:r>
            <a:r>
              <a:rPr lang="en-GB" b="1" dirty="0"/>
              <a:t>Composition</a:t>
            </a:r>
            <a:r>
              <a:rPr lang="en-GB" dirty="0"/>
              <a:t> API.</a:t>
            </a:r>
          </a:p>
          <a:p>
            <a:pPr lvl="1"/>
            <a:r>
              <a:rPr lang="en-GB" dirty="0"/>
              <a:t>We will be using the Composition API.</a:t>
            </a:r>
          </a:p>
          <a:p>
            <a:r>
              <a:rPr lang="en-GB" dirty="0"/>
              <a:t>A space to write your </a:t>
            </a:r>
            <a:r>
              <a:rPr lang="en-GB" dirty="0" err="1"/>
              <a:t>Javascript</a:t>
            </a:r>
            <a:r>
              <a:rPr lang="en-GB" dirty="0"/>
              <a:t> functionality for the component.</a:t>
            </a:r>
          </a:p>
          <a:p>
            <a:r>
              <a:rPr lang="en-GB" dirty="0"/>
              <a:t>Declare variables, state and functions.</a:t>
            </a:r>
          </a:p>
          <a:p>
            <a:r>
              <a:rPr lang="en-GB" dirty="0"/>
              <a:t>Import external modules, hooks and components.</a:t>
            </a:r>
          </a:p>
          <a:p>
            <a:r>
              <a:rPr lang="en-GB" dirty="0"/>
              <a:t>Supports Typescript.</a:t>
            </a:r>
          </a:p>
          <a:p>
            <a:pPr lvl="1"/>
            <a:r>
              <a:rPr lang="en-GB" dirty="0"/>
              <a:t>Requires Typescript as a dependency.</a:t>
            </a:r>
          </a:p>
          <a:p>
            <a:pPr lvl="1"/>
            <a:r>
              <a:rPr lang="en-GB" dirty="0"/>
              <a:t>Can be set up when you create the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Script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4B653-3502-C2A0-ADBC-FFE8A27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69" y="1451065"/>
            <a:ext cx="5225044" cy="39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58EC4-6921-854A-8E6A-1B0E688C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6" y="2210224"/>
            <a:ext cx="5439685" cy="3743068"/>
          </a:xfrm>
        </p:spPr>
        <p:txBody>
          <a:bodyPr>
            <a:normAutofit/>
          </a:bodyPr>
          <a:lstStyle/>
          <a:p>
            <a:r>
              <a:rPr lang="en-GB" dirty="0"/>
              <a:t>CSS styling for your DOM elements.</a:t>
            </a:r>
          </a:p>
          <a:p>
            <a:r>
              <a:rPr lang="en-GB" dirty="0"/>
              <a:t>Globally available by default.</a:t>
            </a:r>
          </a:p>
          <a:p>
            <a:r>
              <a:rPr lang="en-GB" b="1" dirty="0"/>
              <a:t>Scoped</a:t>
            </a:r>
            <a:r>
              <a:rPr lang="en-GB" dirty="0"/>
              <a:t> attribute ensures styles only affect this component.</a:t>
            </a:r>
          </a:p>
          <a:p>
            <a:r>
              <a:rPr lang="en-GB" dirty="0"/>
              <a:t>CSS selectors behave as usual.</a:t>
            </a:r>
          </a:p>
          <a:p>
            <a:r>
              <a:rPr lang="en-GB" dirty="0"/>
              <a:t>State can be passed into the style.</a:t>
            </a:r>
          </a:p>
          <a:p>
            <a:r>
              <a:rPr lang="en-GB" dirty="0"/>
              <a:t>Can support SASS/SCSS.</a:t>
            </a:r>
          </a:p>
          <a:p>
            <a:pPr lvl="1"/>
            <a:r>
              <a:rPr lang="en-GB" dirty="0"/>
              <a:t>Requires Sass as a Node dependency.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5284800" cy="946253"/>
          </a:xfrm>
        </p:spPr>
        <p:txBody>
          <a:bodyPr anchor="b">
            <a:normAutofit/>
          </a:bodyPr>
          <a:lstStyle/>
          <a:p>
            <a:r>
              <a:rPr lang="en-GB" dirty="0"/>
              <a:t>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886" y="6492875"/>
            <a:ext cx="1097540" cy="17190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5BA5C-B7BA-78AA-9BC7-CAF355A3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38" y="2173860"/>
            <a:ext cx="5284800" cy="251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889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header component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D03CD-31F0-FF42-8585-A91A62506D6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 err="1"/>
              <a:t>Header.vue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some HTML elements to the template.</a:t>
            </a:r>
          </a:p>
          <a:p>
            <a:r>
              <a:rPr lang="en-GB" dirty="0"/>
              <a:t>Add some styles.</a:t>
            </a:r>
          </a:p>
          <a:p>
            <a:pPr lvl="1"/>
            <a:r>
              <a:rPr lang="en-GB" dirty="0"/>
              <a:t>Some example styles are provided, but you don’t have to use these if you don’t want to.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4A594B-D64D-85AE-C8FA-6B45D4AE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12" y="2078493"/>
            <a:ext cx="5630426" cy="41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9DE0-A8C0-574B-891E-2F6C8D7B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header component to your app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8069A-A0E5-C844-A312-CBDFA202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66BA-BB4E-854E-BF27-08AA5428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D03CD-31F0-FF42-8585-A91A62506D6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 err="1"/>
              <a:t>App.vue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13091B-1684-474E-90A1-CEE9CA05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4611951"/>
            <a:ext cx="5284800" cy="1284942"/>
          </a:xfrm>
        </p:spPr>
        <p:txBody>
          <a:bodyPr/>
          <a:lstStyle/>
          <a:p>
            <a:r>
              <a:rPr lang="en-GB" dirty="0"/>
              <a:t>Import the header element within your script.</a:t>
            </a:r>
          </a:p>
          <a:p>
            <a:r>
              <a:rPr lang="en-GB" dirty="0"/>
              <a:t>Add the Header element to the template.</a:t>
            </a:r>
          </a:p>
          <a:p>
            <a:r>
              <a:rPr lang="en-GB" dirty="0"/>
              <a:t>Refresh your browser to see the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3285B-ADF0-79F7-1EFB-891AF991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4" y="2434831"/>
            <a:ext cx="5929504" cy="198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AA5CB-3B5F-6F49-FC96-E798C6D7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84" y="1937284"/>
            <a:ext cx="5279554" cy="44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AA0474-B573-FC4A-A790-59C028C5B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7" y="3428999"/>
            <a:ext cx="5284800" cy="1508761"/>
          </a:xfrm>
        </p:spPr>
        <p:txBody>
          <a:bodyPr/>
          <a:lstStyle/>
          <a:p>
            <a:r>
              <a:rPr lang="en-GB" dirty="0"/>
              <a:t>Props must be defined on the component we want to accept them.</a:t>
            </a:r>
          </a:p>
          <a:p>
            <a:r>
              <a:rPr lang="en-GB" dirty="0"/>
              <a:t>In </a:t>
            </a:r>
            <a:r>
              <a:rPr lang="en-GB" dirty="0" err="1"/>
              <a:t>Javascript</a:t>
            </a:r>
            <a:r>
              <a:rPr lang="en-GB" dirty="0"/>
              <a:t>, props can be defined as an array of strings or an object of </a:t>
            </a: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{ prop: type }</a:t>
            </a:r>
            <a:r>
              <a:rPr lang="en-GB" dirty="0"/>
              <a:t>.</a:t>
            </a:r>
          </a:p>
          <a:p>
            <a:r>
              <a:rPr lang="en-GB" dirty="0"/>
              <a:t>Define a ‘score’ prop in our score board component.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C696A-382B-4742-8335-CCB615F3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props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9DEB7-5A72-FC45-923C-AEE8A43CDD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945D8-E520-1740-8B07-FD4ADC5E5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Allow us to pass variables or state directly into a component.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1325C-A2A1-7A4F-9FC6-75E6D59E9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B66B0-A552-E125-F79F-32444CEA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08" y="4532830"/>
            <a:ext cx="5501758" cy="2042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3E05D-4475-257B-69F8-5DD6BD9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14" y="3129661"/>
            <a:ext cx="5625315" cy="2806337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E007956-CD97-45EB-390F-EE2F1A895F4E}"/>
              </a:ext>
            </a:extLst>
          </p:cNvPr>
          <p:cNvSpPr txBox="1">
            <a:spLocks/>
          </p:cNvSpPr>
          <p:nvPr/>
        </p:nvSpPr>
        <p:spPr>
          <a:xfrm>
            <a:off x="6606772" y="2126976"/>
            <a:ext cx="5284800" cy="1302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4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defRPr sz="12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1440000" marR="0" indent="-356400" algn="l" defTabSz="36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0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356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Catamaran Medium" pitchFamily="2" charset="77"/>
              <a:buChar char="&gt;"/>
              <a:tabLst/>
              <a:defRPr sz="12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GB" dirty="0"/>
              <a:t>Props can be used in our template using the </a:t>
            </a:r>
            <a:br>
              <a:rPr lang="en-GB" dirty="0"/>
            </a:br>
            <a:r>
              <a:rPr lang="en-GB" dirty="0">
                <a:solidFill>
                  <a:srgbClr val="0047B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{{ prop }}</a:t>
            </a:r>
            <a:r>
              <a:rPr lang="en-GB" dirty="0"/>
              <a:t> syntax or bound to elements.</a:t>
            </a:r>
          </a:p>
          <a:p>
            <a:r>
              <a:rPr lang="en-GB" dirty="0"/>
              <a:t>Add the score board elements to the template and consume the score prop.</a:t>
            </a:r>
          </a:p>
        </p:txBody>
      </p:sp>
    </p:spTree>
    <p:extLst>
      <p:ext uri="{BB962C8B-B14F-4D97-AF65-F5344CB8AC3E}">
        <p14:creationId xmlns:p14="http://schemas.microsoft.com/office/powerpoint/2010/main" val="3358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JS.LTD.002 Theme">
  <a:themeElements>
    <a:clrScheme name="BJSS theme colours">
      <a:dk1>
        <a:srgbClr val="041E42"/>
      </a:dk1>
      <a:lt1>
        <a:srgbClr val="FFFFFF"/>
      </a:lt1>
      <a:dk2>
        <a:srgbClr val="041E42"/>
      </a:dk2>
      <a:lt2>
        <a:srgbClr val="FFFFFF"/>
      </a:lt2>
      <a:accent1>
        <a:srgbClr val="0047BB"/>
      </a:accent1>
      <a:accent2>
        <a:srgbClr val="81BEC4"/>
      </a:accent2>
      <a:accent3>
        <a:srgbClr val="D90699"/>
      </a:accent3>
      <a:accent4>
        <a:srgbClr val="511279"/>
      </a:accent4>
      <a:accent5>
        <a:srgbClr val="31B595"/>
      </a:accent5>
      <a:accent6>
        <a:srgbClr val="87096A"/>
      </a:accent6>
      <a:hlink>
        <a:srgbClr val="041E42"/>
      </a:hlink>
      <a:folHlink>
        <a:srgbClr val="041E42"/>
      </a:folHlink>
    </a:clrScheme>
    <a:fontScheme name="BJSS theme fonts">
      <a:majorFont>
        <a:latin typeface="Catamaran Black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Template (UK) 2022" id="{0D887183-B7F4-4503-B86A-7FBE24D01D01}" vid="{06E577D3-BCF5-4C23-99F6-037B83087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59b678b-a9dc-4914-b910-a3b956e7a3a5" xsi:nil="true"/>
    <lcf76f155ced4ddcb4097134ff3c332f xmlns="59ac077e-70a7-41d5-ad0f-ed4e4044e773">
      <Terms xmlns="http://schemas.microsoft.com/office/infopath/2007/PartnerControls"/>
    </lcf76f155ced4ddcb4097134ff3c332f>
    <SharedWithUsers xmlns="e59b678b-a9dc-4914-b910-a3b956e7a3a5">
      <UserInfo>
        <DisplayName>All Staff</DisplayName>
        <AccountId>2892</AccountId>
        <AccountType/>
      </UserInfo>
      <UserInfo>
        <DisplayName>All Users</DisplayName>
        <AccountId>4746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2BB1BF74891D448D2A64147BDC57E7" ma:contentTypeVersion="10" ma:contentTypeDescription="Create a new document." ma:contentTypeScope="" ma:versionID="5866dffdc447fb8f7b7559873390d884">
  <xsd:schema xmlns:xsd="http://www.w3.org/2001/XMLSchema" xmlns:xs="http://www.w3.org/2001/XMLSchema" xmlns:p="http://schemas.microsoft.com/office/2006/metadata/properties" xmlns:ns2="59ac077e-70a7-41d5-ad0f-ed4e4044e773" xmlns:ns3="e59b678b-a9dc-4914-b910-a3b956e7a3a5" targetNamespace="http://schemas.microsoft.com/office/2006/metadata/properties" ma:root="true" ma:fieldsID="54ec558f51d267ebac3dd9d31c2c772b" ns2:_="" ns3:_="">
    <xsd:import namespace="59ac077e-70a7-41d5-ad0f-ed4e4044e773"/>
    <xsd:import namespace="e59b678b-a9dc-4914-b910-a3b956e7a3a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c077e-70a7-41d5-ad0f-ed4e4044e77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9c60e0d-b74f-48f3-b7dd-cdd2b780a0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b678b-a9dc-4914-b910-a3b956e7a3a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01d6e054-0bea-47ef-8070-3ae7a1b8859f" ma:internalName="TaxCatchAll" ma:showField="CatchAllData" ma:web="e59b678b-a9dc-4914-b910-a3b956e7a3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7F0444-ED8F-4E22-81D7-95FECFD64015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59ac077e-70a7-41d5-ad0f-ed4e4044e773"/>
    <ds:schemaRef ds:uri="http://www.w3.org/XML/1998/namespace"/>
    <ds:schemaRef ds:uri="http://schemas.microsoft.com/office/infopath/2007/PartnerControls"/>
    <ds:schemaRef ds:uri="e59b678b-a9dc-4914-b910-a3b956e7a3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A6A0F9F-AC47-4BDA-B7AA-85E724A6BA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0B328A-EC00-4E62-9C5F-392F20AA5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ac077e-70a7-41d5-ad0f-ed4e4044e773"/>
    <ds:schemaRef ds:uri="e59b678b-a9dc-4914-b910-a3b956e7a3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BJSS Presentation Template (UK) 2023</Template>
  <TotalTime>389</TotalTime>
  <Words>1218</Words>
  <Application>Microsoft Office PowerPoint</Application>
  <PresentationFormat>Widescreen</PresentationFormat>
  <Paragraphs>190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Catamaran</vt:lpstr>
      <vt:lpstr>Arial</vt:lpstr>
      <vt:lpstr>Calibri</vt:lpstr>
      <vt:lpstr>Catamaran Medium</vt:lpstr>
      <vt:lpstr>Catamaran Regular</vt:lpstr>
      <vt:lpstr>Fira Code</vt:lpstr>
      <vt:lpstr>Catamaran Black</vt:lpstr>
      <vt:lpstr>BJS.LTD.002 Theme</vt:lpstr>
      <vt:lpstr>PowerPoint Presentation</vt:lpstr>
      <vt:lpstr>Vue JS</vt:lpstr>
      <vt:lpstr>PowerPoint Presentation</vt:lpstr>
      <vt:lpstr>template</vt:lpstr>
      <vt:lpstr>Script</vt:lpstr>
      <vt:lpstr>style</vt:lpstr>
      <vt:lpstr>Build a header component</vt:lpstr>
      <vt:lpstr>Add the header component to your app</vt:lpstr>
      <vt:lpstr>  props</vt:lpstr>
      <vt:lpstr>V-bind:</vt:lpstr>
      <vt:lpstr>Ref()</vt:lpstr>
      <vt:lpstr>Store and update our score state</vt:lpstr>
      <vt:lpstr>Event handlers</vt:lpstr>
      <vt:lpstr>Emit custom events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Manders</dc:creator>
  <cp:lastModifiedBy>Robert Manders</cp:lastModifiedBy>
  <cp:revision>9</cp:revision>
  <dcterms:created xsi:type="dcterms:W3CDTF">2024-01-29T14:34:35Z</dcterms:created>
  <dcterms:modified xsi:type="dcterms:W3CDTF">2024-02-21T13:25:17Z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0x010100C82BB1BF74891D448D2A64147BDC57E7</vt:lpwstr>
  </property>
  <property fmtid="{D5CDD505-2E9C-101B-9397-08002B2CF9AE}" pid="3" name="MediaServiceImageTags">
    <vt:lpwstr/>
  </property>
</Properties>
</file>